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65" r:id="rId3"/>
    <p:sldId id="270" r:id="rId4"/>
    <p:sldId id="267" r:id="rId5"/>
    <p:sldId id="287" r:id="rId6"/>
    <p:sldId id="258" r:id="rId7"/>
    <p:sldId id="259" r:id="rId8"/>
    <p:sldId id="261" r:id="rId9"/>
    <p:sldId id="260" r:id="rId10"/>
    <p:sldId id="272" r:id="rId11"/>
    <p:sldId id="263" r:id="rId12"/>
    <p:sldId id="271" r:id="rId13"/>
    <p:sldId id="273" r:id="rId14"/>
    <p:sldId id="274" r:id="rId15"/>
    <p:sldId id="275" r:id="rId16"/>
    <p:sldId id="276" r:id="rId17"/>
    <p:sldId id="277" r:id="rId18"/>
    <p:sldId id="284" r:id="rId19"/>
    <p:sldId id="285" r:id="rId20"/>
    <p:sldId id="282" r:id="rId21"/>
    <p:sldId id="279" r:id="rId22"/>
    <p:sldId id="281" r:id="rId23"/>
    <p:sldId id="280" r:id="rId24"/>
    <p:sldId id="286" r:id="rId25"/>
    <p:sldId id="283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9" r:id="rId37"/>
    <p:sldId id="298" r:id="rId38"/>
    <p:sldId id="300" r:id="rId39"/>
    <p:sldId id="301" r:id="rId40"/>
    <p:sldId id="302" r:id="rId41"/>
    <p:sldId id="303" r:id="rId42"/>
    <p:sldId id="305" r:id="rId43"/>
    <p:sldId id="306" r:id="rId44"/>
    <p:sldId id="304" r:id="rId45"/>
    <p:sldId id="307" r:id="rId46"/>
    <p:sldId id="308" r:id="rId47"/>
    <p:sldId id="309" r:id="rId48"/>
    <p:sldId id="310" r:id="rId49"/>
    <p:sldId id="311" r:id="rId50"/>
    <p:sldId id="314" r:id="rId51"/>
    <p:sldId id="313" r:id="rId52"/>
    <p:sldId id="315" r:id="rId53"/>
    <p:sldId id="32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1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1"/>
    <p:restoredTop sz="94665"/>
  </p:normalViewPr>
  <p:slideViewPr>
    <p:cSldViewPr snapToGrid="0" snapToObjects="1">
      <p:cViewPr>
        <p:scale>
          <a:sx n="138" d="100"/>
          <a:sy n="138" d="100"/>
        </p:scale>
        <p:origin x="2064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8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6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57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1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72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C8B69-7ADB-5A4A-B601-16A614CAE580}" type="datetimeFigureOut">
              <a:rPr lang="en-US" smtClean="0"/>
              <a:t>5/31/16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C60D3-BFD4-6942-BBF6-E069824E1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5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8" Type="http://schemas.openxmlformats.org/officeDocument/2006/relationships/image" Target="../media/image32.png"/><Relationship Id="rId10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tiff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Relationship Id="rId3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Relationship Id="rId3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6.tiff"/><Relationship Id="rId13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0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Mathematical Models for Studying Infectious Diseases:</a:t>
            </a:r>
            <a:br>
              <a:rPr lang="en-US" dirty="0" smtClean="0"/>
            </a:br>
            <a:r>
              <a:rPr lang="en-US" dirty="0" smtClean="0"/>
              <a:t>Solving Differential Equations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 Vinson</a:t>
            </a:r>
          </a:p>
          <a:p>
            <a:r>
              <a:rPr lang="en-US" dirty="0" smtClean="0"/>
              <a:t>May 31, 2016</a:t>
            </a:r>
          </a:p>
          <a:p>
            <a:r>
              <a:rPr lang="en-US" dirty="0" smtClean="0"/>
              <a:t>REU-Population Biology of Infectious Diseases</a:t>
            </a:r>
          </a:p>
        </p:txBody>
      </p:sp>
    </p:spTree>
    <p:extLst>
      <p:ext uri="{BB962C8B-B14F-4D97-AF65-F5344CB8AC3E}">
        <p14:creationId xmlns:p14="http://schemas.microsoft.com/office/powerpoint/2010/main" val="2994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mathematical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51699" y="1840405"/>
                <a:ext cx="7666555" cy="22193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7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7200" b="0" i="1" smtClean="0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72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7200" b="0" i="1" smtClean="0">
                          <a:latin typeface="Cambria Math" charset="0"/>
                        </a:rPr>
                        <m:t>=</m:t>
                      </m:r>
                      <m:r>
                        <a:rPr lang="en-US" sz="7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7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7200" b="0" i="1" smtClean="0">
                              <a:latin typeface="Cambria Math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7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7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99" y="1840405"/>
                <a:ext cx="7666555" cy="221939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398982" y="4599709"/>
            <a:ext cx="4886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(State) Variable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Parameter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3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vs. Continuous Growth Models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Distinct time intervals/steps, i.e. 1, 2, 3, …T.</a:t>
            </a:r>
          </a:p>
          <a:p>
            <a:endParaRPr lang="en-US" dirty="0"/>
          </a:p>
          <a:p>
            <a:r>
              <a:rPr lang="en-US" dirty="0" smtClean="0"/>
              <a:t>Can be used to describe populations with specific mating seasons that occur, or specific growth patterns.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Continuous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Time is not in distinct intervals.</a:t>
            </a:r>
          </a:p>
          <a:p>
            <a:endParaRPr lang="en-US" dirty="0"/>
          </a:p>
          <a:p>
            <a:r>
              <a:rPr lang="en-US" dirty="0" smtClean="0"/>
              <a:t>Population is continuously growing.</a:t>
            </a:r>
          </a:p>
          <a:p>
            <a:pPr lvl="1"/>
            <a:r>
              <a:rPr lang="en-US" dirty="0" smtClean="0"/>
              <a:t>What would these types of models be used to describe?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Geometric/Exponential Population Model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Discrete Time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Assume that at each time step, discrete interval, N changes by a constant multiplier,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2128" t="-2815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Continuous Time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We now assume that the population is continually reproducing/changing.</a:t>
                </a:r>
              </a:p>
              <a:p>
                <a:pPr lvl="1"/>
                <a:r>
                  <a:rPr lang="en-US" dirty="0" smtClean="0"/>
                  <a:t>Rather than “compounding” the population at a set time point, it occurs continuously.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5"/>
                <a:stretch>
                  <a:fillRect l="-211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8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Geometric/Exponential Population Model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Discrete Time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Show that the recursive discrete time model can be written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For what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does the population grow? Decline? Stay the same?</a:t>
                </a:r>
              </a:p>
              <a:p>
                <a:r>
                  <a:rPr lang="en-US" dirty="0" smtClean="0"/>
                  <a:t>How would you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given a dataset of population densities?  Can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ever be negative?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891" r="-3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Continuous Time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For what values of r does the population grow? Decline? Stay the same?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3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Geometric/Exponential Population Model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Discrete Time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Write the model as a function.</a:t>
                </a:r>
              </a:p>
              <a:p>
                <a:r>
                  <a:rPr lang="en-US" dirty="0" smtClean="0"/>
                  <a:t>Confirm that the recursive equation can be written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Plot the population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∈[0,20]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0.75, 1.0, 2.0</m:t>
                        </m:r>
                      </m:e>
                    </m:d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=1.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8"/>
                <a:stretch>
                  <a:fillRect l="-2128" b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Continuous Time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Write the model as a function.</a:t>
                </a: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Plot the population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∈[0,20]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−0.05, 0, 0.05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    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=1.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i="1" dirty="0" smtClean="0"/>
                  <a:t>Which model has a faster doubling time?</a:t>
                </a:r>
                <a:endParaRPr lang="en-US" i="1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10"/>
                <a:stretch>
                  <a:fillRect l="-1882" r="-824" b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Geometric/Exponential Population Model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091" y="1432070"/>
            <a:ext cx="6772564" cy="51416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304" y="1432071"/>
            <a:ext cx="2980944" cy="50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Geometric/Exponential Population Model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112" y="1487053"/>
            <a:ext cx="2984680" cy="5093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52" y="1942386"/>
            <a:ext cx="8310917" cy="4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6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Geometric/Exponential Population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68" y="2041236"/>
            <a:ext cx="7989986" cy="40372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730" y="1476183"/>
            <a:ext cx="302772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Growth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typically express continuous time models as a differential equation.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Discrete time model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N</a:t>
                </a:r>
                <a:r>
                  <a:rPr lang="en-US" baseline="-25000" dirty="0" smtClean="0"/>
                  <a:t>t+1</a:t>
                </a:r>
                <a:r>
                  <a:rPr lang="en-US" dirty="0" smtClean="0"/>
                  <a:t>= “some function of </a:t>
                </a:r>
                <a:r>
                  <a:rPr lang="en-US" dirty="0" err="1" smtClean="0"/>
                  <a:t>N</a:t>
                </a:r>
                <a:r>
                  <a:rPr lang="en-US" baseline="-25000" dirty="0" err="1" smtClean="0"/>
                  <a:t>t</a:t>
                </a:r>
                <a:r>
                  <a:rPr lang="en-US" dirty="0" smtClean="0"/>
                  <a:t>”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Continuous time 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𝑑𝑁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 smtClean="0"/>
                  <a:t>=“some function of N(t)”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6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Growth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typically express continuous time models as a differential equation.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Continuous time model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𝑑𝑁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 smtClean="0"/>
                  <a:t>=“some function of N(t)”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2400" dirty="0" smtClean="0"/>
                  <a:t>“some function of N(t)” = rate of increase of N(t) – rate of decrease of N(t)</a:t>
                </a:r>
                <a:endParaRPr lang="en-US" sz="2400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9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Functions in 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450" y="3093244"/>
            <a:ext cx="9309100" cy="1816100"/>
          </a:xfrm>
        </p:spPr>
      </p:pic>
    </p:spTree>
    <p:extLst>
      <p:ext uri="{BB962C8B-B14F-4D97-AF65-F5344CB8AC3E}">
        <p14:creationId xmlns:p14="http://schemas.microsoft.com/office/powerpoint/2010/main" val="69004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Growth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can 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xpress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as a differential equation.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5400" b="0" i="1" smtClean="0">
                          <a:latin typeface="Cambria Math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charset="0"/>
                        </a:rPr>
                        <m:t>𝑟𝑁</m:t>
                      </m:r>
                    </m:oMath>
                  </m:oMathPara>
                </a14:m>
                <a:endParaRPr lang="en-US" sz="5400" dirty="0" smtClean="0"/>
              </a:p>
              <a:p>
                <a:pPr marL="0" indent="0">
                  <a:buNone/>
                </a:pPr>
                <a:endParaRPr lang="en-US" sz="5400" dirty="0" smtClean="0"/>
              </a:p>
              <a:p>
                <a:r>
                  <a:rPr lang="en-US" dirty="0" smtClean="0"/>
                  <a:t>What is the independent and dependent variables in this model?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2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Growth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can 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xpress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as a differential equation.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5400" b="0" i="1" smtClean="0">
                          <a:latin typeface="Cambria Math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charset="0"/>
                        </a:rPr>
                        <m:t>𝑟𝑁</m:t>
                      </m:r>
                    </m:oMath>
                  </m:oMathPara>
                </a14:m>
                <a:endParaRPr lang="en-US" sz="5400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5190835" y="4230255"/>
            <a:ext cx="1" cy="6834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61673" y="4978400"/>
            <a:ext cx="483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change in population size with respect to time. </a:t>
            </a:r>
          </a:p>
          <a:p>
            <a:endParaRPr lang="en-US" dirty="0"/>
          </a:p>
          <a:p>
            <a:r>
              <a:rPr lang="en-US" dirty="0" smtClean="0"/>
              <a:t>Slope if N(t) was p</a:t>
            </a:r>
          </a:p>
        </p:txBody>
      </p:sp>
    </p:spTree>
    <p:extLst>
      <p:ext uri="{BB962C8B-B14F-4D97-AF65-F5344CB8AC3E}">
        <p14:creationId xmlns:p14="http://schemas.microsoft.com/office/powerpoint/2010/main" val="14913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Growth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can 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xpress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as a differential equation.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5400" b="0" i="1" smtClean="0">
                          <a:latin typeface="Cambria Math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charset="0"/>
                        </a:rPr>
                        <m:t>𝑟𝑁</m:t>
                      </m:r>
                    </m:oMath>
                  </m:oMathPara>
                </a14:m>
                <a:endParaRPr lang="en-US" sz="5400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7176653" y="3812870"/>
            <a:ext cx="1" cy="6834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44291" y="4704124"/>
            <a:ext cx="483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variable: describes the current state of the system (population size)</a:t>
            </a:r>
          </a:p>
        </p:txBody>
      </p:sp>
    </p:spTree>
    <p:extLst>
      <p:ext uri="{BB962C8B-B14F-4D97-AF65-F5344CB8AC3E}">
        <p14:creationId xmlns:p14="http://schemas.microsoft.com/office/powerpoint/2010/main" val="3658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Growth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can 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xpress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as a differential equation.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5400" b="0" i="1" smtClean="0">
                          <a:latin typeface="Cambria Math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charset="0"/>
                        </a:rPr>
                        <m:t>𝑟𝑁</m:t>
                      </m:r>
                    </m:oMath>
                  </m:oMathPara>
                </a14:m>
                <a:endParaRPr lang="en-US" sz="5400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6696362" y="3885697"/>
            <a:ext cx="1" cy="6834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44291" y="4704124"/>
            <a:ext cx="483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Intrinsic growth rate: Growth parameter that can be broken down into per capita births (b</a:t>
            </a:r>
            <a:r>
              <a:rPr lang="en-US" baseline="-25000" dirty="0" smtClean="0"/>
              <a:t>0</a:t>
            </a:r>
            <a:r>
              <a:rPr lang="en-US" dirty="0" smtClean="0"/>
              <a:t>) and per capita deaths (d</a:t>
            </a:r>
            <a:r>
              <a:rPr lang="en-US" baseline="-25000" dirty="0" smtClean="0"/>
              <a:t>0</a:t>
            </a:r>
            <a:r>
              <a:rPr lang="en-US" dirty="0" smtClean="0"/>
              <a:t>) with r=b</a:t>
            </a:r>
            <a:r>
              <a:rPr lang="en-US" baseline="-25000" dirty="0" smtClean="0"/>
              <a:t>0</a:t>
            </a:r>
            <a:r>
              <a:rPr lang="en-US" dirty="0" smtClean="0"/>
              <a:t>-d</a:t>
            </a:r>
            <a:r>
              <a:rPr lang="en-US" baseline="-25000" dirty="0" smtClean="0"/>
              <a:t>0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56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Growth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can 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xpress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as a differential equation.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5400" b="0" i="1" smtClean="0">
                          <a:latin typeface="Cambria Math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charset="0"/>
                        </a:rPr>
                        <m:t>𝑟𝑁</m:t>
                      </m:r>
                    </m:oMath>
                  </m:oMathPara>
                </a14:m>
                <a:endParaRPr lang="en-US" sz="5400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6696362" y="3885697"/>
            <a:ext cx="1" cy="6834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44291" y="4704124"/>
            <a:ext cx="483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Intrinsic growth rate: Growth parameter that can be broken down into per capita births (b</a:t>
            </a:r>
            <a:r>
              <a:rPr lang="en-US" baseline="-25000" dirty="0" smtClean="0"/>
              <a:t>0</a:t>
            </a:r>
            <a:r>
              <a:rPr lang="en-US" dirty="0" smtClean="0"/>
              <a:t>) and per capita deaths (d</a:t>
            </a:r>
            <a:r>
              <a:rPr lang="en-US" baseline="-25000" dirty="0" smtClean="0"/>
              <a:t>0</a:t>
            </a:r>
            <a:r>
              <a:rPr lang="en-US" dirty="0" smtClean="0"/>
              <a:t>) with r=b</a:t>
            </a:r>
            <a:r>
              <a:rPr lang="en-US" baseline="-25000" dirty="0" smtClean="0"/>
              <a:t>0</a:t>
            </a:r>
            <a:r>
              <a:rPr lang="en-US" dirty="0" smtClean="0"/>
              <a:t>-d</a:t>
            </a:r>
            <a:r>
              <a:rPr lang="en-US" baseline="-25000" dirty="0" smtClean="0"/>
              <a:t>0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79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It is often hard to find an analytical solution to the differential equation.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numerically solve the system by considering the change in the variable over a small time interval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+∆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Which can be arranged to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80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6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However, this is not efficient so we will use a package in R to solve these equations/systems for us.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Loading in the </a:t>
            </a:r>
            <a:r>
              <a:rPr lang="en-US" i="1" dirty="0" err="1" smtClean="0"/>
              <a:t>deSolve</a:t>
            </a:r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The function </a:t>
            </a:r>
            <a:r>
              <a:rPr lang="en-US" i="1" dirty="0" err="1" smtClean="0"/>
              <a:t>lsoda</a:t>
            </a:r>
            <a:r>
              <a:rPr lang="en-US" i="1" dirty="0" smtClean="0"/>
              <a:t> (</a:t>
            </a:r>
            <a:r>
              <a:rPr lang="en-US" dirty="0" smtClean="0"/>
              <a:t>Livermore </a:t>
            </a:r>
            <a:r>
              <a:rPr lang="en-US" dirty="0"/>
              <a:t>Solver for Ordinary Differential </a:t>
            </a:r>
            <a:r>
              <a:rPr lang="en-US" dirty="0" smtClean="0"/>
              <a:t>Equations)</a:t>
            </a:r>
            <a:endParaRPr lang="en-US" dirty="0"/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304" y="2515890"/>
            <a:ext cx="29083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304" y="4878738"/>
            <a:ext cx="5130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function </a:t>
            </a:r>
            <a:r>
              <a:rPr lang="en-US" i="1" dirty="0" err="1" smtClean="0"/>
              <a:t>lsoda</a:t>
            </a:r>
            <a:r>
              <a:rPr lang="en-US" i="1" dirty="0" smtClean="0"/>
              <a:t> (</a:t>
            </a:r>
            <a:r>
              <a:rPr lang="en-US" dirty="0" smtClean="0"/>
              <a:t>Livermore </a:t>
            </a:r>
            <a:r>
              <a:rPr lang="en-US" dirty="0"/>
              <a:t>Solver for Ordinary Differential </a:t>
            </a:r>
            <a:r>
              <a:rPr lang="en-US" dirty="0" smtClean="0"/>
              <a:t>Equations)</a:t>
            </a:r>
            <a:endParaRPr lang="en-US" dirty="0"/>
          </a:p>
          <a:p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185" y="2763219"/>
            <a:ext cx="5130800" cy="990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340260" y="3356549"/>
            <a:ext cx="1" cy="6834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46185" y="4114802"/>
            <a:ext cx="545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conditions: a vector of initial variable values in the system.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5554" y="4815400"/>
            <a:ext cx="1587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5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function </a:t>
            </a:r>
            <a:r>
              <a:rPr lang="en-US" i="1" dirty="0" err="1" smtClean="0"/>
              <a:t>lsoda</a:t>
            </a:r>
            <a:r>
              <a:rPr lang="en-US" i="1" dirty="0" smtClean="0"/>
              <a:t> (</a:t>
            </a:r>
            <a:r>
              <a:rPr lang="en-US" dirty="0" smtClean="0"/>
              <a:t>Livermore </a:t>
            </a:r>
            <a:r>
              <a:rPr lang="en-US" dirty="0"/>
              <a:t>Solver for Ordinary Differential </a:t>
            </a:r>
            <a:r>
              <a:rPr lang="en-US" dirty="0" smtClean="0"/>
              <a:t>Equations)</a:t>
            </a:r>
            <a:endParaRPr lang="en-US" dirty="0"/>
          </a:p>
          <a:p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185" y="2763219"/>
            <a:ext cx="5130800" cy="990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096000" y="3363844"/>
            <a:ext cx="1" cy="6834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46185" y="4114802"/>
            <a:ext cx="545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vector of the times for function to return the values of the variables in the differential equations.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835" y="4807313"/>
            <a:ext cx="2857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5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Functions in 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Write a function to calculate the polynomial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y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5</m:t>
                    </m:r>
                    <m:r>
                      <m:rPr>
                        <m:nor/>
                      </m:rPr>
                      <a:rPr lang="en-US" dirty="0" smtClean="0"/>
                      <m:t>x</m:t>
                    </m:r>
                    <m:r>
                      <m:rPr>
                        <m:nor/>
                      </m:rPr>
                      <a:rPr lang="en-US" baseline="30000" dirty="0" smtClean="0"/>
                      <m:t>3</m:t>
                    </m:r>
                    <m:r>
                      <m:rPr>
                        <m:nor/>
                      </m:rPr>
                      <a:rPr lang="en-US" dirty="0" smtClean="0"/>
                      <m:t>+6</m:t>
                    </m:r>
                    <m:r>
                      <m:rPr>
                        <m:nor/>
                      </m:rPr>
                      <a:rPr lang="en-US" b="0" i="0" dirty="0" smtClean="0"/>
                      <m:t>x</m:t>
                    </m:r>
                    <m:r>
                      <m:rPr>
                        <m:nor/>
                      </m:rPr>
                      <a:rPr lang="en-US" dirty="0" smtClean="0"/>
                      <m:t>−</m:t>
                    </m:r>
                    <m:f>
                      <m:f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</a:rPr>
                          <m:t>4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x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What is y when x=3?</a:t>
                </a:r>
              </a:p>
              <a:p>
                <a:endParaRPr lang="en-US" dirty="0"/>
              </a:p>
              <a:p>
                <a:r>
                  <a:rPr lang="en-US" dirty="0" smtClean="0"/>
                  <a:t>Plot the function from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−10,−1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When does y=-7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−10,−1</m:t>
                        </m:r>
                      </m:e>
                    </m:d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6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function </a:t>
            </a:r>
            <a:r>
              <a:rPr lang="en-US" i="1" dirty="0" err="1" smtClean="0"/>
              <a:t>lsoda</a:t>
            </a:r>
            <a:r>
              <a:rPr lang="en-US" i="1" dirty="0" smtClean="0"/>
              <a:t> (</a:t>
            </a:r>
            <a:r>
              <a:rPr lang="en-US" dirty="0" smtClean="0"/>
              <a:t>Livermore </a:t>
            </a:r>
            <a:r>
              <a:rPr lang="en-US" dirty="0"/>
              <a:t>Solver for Ordinary Differential </a:t>
            </a:r>
            <a:r>
              <a:rPr lang="en-US" dirty="0" smtClean="0"/>
              <a:t>Equations)</a:t>
            </a:r>
            <a:endParaRPr lang="en-US" dirty="0"/>
          </a:p>
          <a:p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185" y="2763219"/>
            <a:ext cx="5130800" cy="990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788258" y="3363844"/>
            <a:ext cx="5167" cy="7509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46185" y="4114802"/>
            <a:ext cx="545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function that is the right hand side of the differential equation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04011" y="4761133"/>
                <a:ext cx="2076338" cy="1144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600" i="1">
                          <a:latin typeface="Cambria Math" charset="0"/>
                        </a:rPr>
                        <m:t>=</m:t>
                      </m:r>
                      <m:r>
                        <a:rPr lang="en-US" sz="3600" i="1">
                          <a:latin typeface="Cambria Math" charset="0"/>
                        </a:rPr>
                        <m:t>𝑟𝑁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011" y="4761133"/>
                <a:ext cx="2076338" cy="11441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534832" y="5060197"/>
            <a:ext cx="796225" cy="7439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function </a:t>
            </a:r>
            <a:r>
              <a:rPr lang="en-US" i="1" dirty="0" err="1" smtClean="0"/>
              <a:t>lsoda</a:t>
            </a:r>
            <a:r>
              <a:rPr lang="en-US" i="1" dirty="0" smtClean="0"/>
              <a:t> (</a:t>
            </a:r>
            <a:r>
              <a:rPr lang="en-US" dirty="0" smtClean="0"/>
              <a:t>Livermore </a:t>
            </a:r>
            <a:r>
              <a:rPr lang="en-US" dirty="0"/>
              <a:t>Solver for Ordinary Differential </a:t>
            </a:r>
            <a:r>
              <a:rPr lang="en-US" dirty="0" smtClean="0"/>
              <a:t>Equations)</a:t>
            </a:r>
            <a:endParaRPr lang="en-US" dirty="0"/>
          </a:p>
          <a:p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185" y="2763219"/>
            <a:ext cx="5130800" cy="990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462512" y="3363844"/>
            <a:ext cx="5167" cy="7509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46185" y="4114802"/>
            <a:ext cx="545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vector of the parameters of the system.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98920" y="4576405"/>
                <a:ext cx="2076338" cy="1144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600" i="1">
                          <a:latin typeface="Cambria Math" charset="0"/>
                        </a:rPr>
                        <m:t>=</m:t>
                      </m:r>
                      <m:r>
                        <a:rPr lang="en-US" sz="3600" i="1">
                          <a:latin typeface="Cambria Math" charset="0"/>
                        </a:rPr>
                        <m:t>𝑟𝑁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20" y="4576405"/>
                <a:ext cx="2076338" cy="11441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901381" y="4904508"/>
            <a:ext cx="314037" cy="6834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845" y="4754784"/>
            <a:ext cx="3405059" cy="6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i="1" dirty="0" err="1" smtClean="0"/>
              <a:t>func</a:t>
            </a:r>
            <a:r>
              <a:rPr lang="en-US" dirty="0" smtClean="0"/>
              <a:t> argument</a:t>
            </a:r>
            <a:endParaRPr lang="en-US" dirty="0"/>
          </a:p>
          <a:p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491" y="2523836"/>
            <a:ext cx="4152900" cy="3035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09" y="2523836"/>
            <a:ext cx="4432300" cy="36449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57918" y="2761675"/>
            <a:ext cx="2968337" cy="5911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20292" y="2835565"/>
            <a:ext cx="2093190" cy="5911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50426" y="3219740"/>
            <a:ext cx="25861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current time of integration/system.</a:t>
            </a:r>
          </a:p>
          <a:p>
            <a:endParaRPr lang="en-US" dirty="0" smtClean="0"/>
          </a:p>
          <a:p>
            <a:r>
              <a:rPr lang="en-US" dirty="0" smtClean="0"/>
              <a:t>Is not always used in the function but still needed when defining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6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i="1" dirty="0" err="1" smtClean="0"/>
              <a:t>func</a:t>
            </a:r>
            <a:r>
              <a:rPr lang="en-US" dirty="0" smtClean="0"/>
              <a:t> argument</a:t>
            </a:r>
            <a:endParaRPr lang="en-US" dirty="0"/>
          </a:p>
          <a:p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491" y="2523836"/>
            <a:ext cx="4152900" cy="3035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09" y="2523836"/>
            <a:ext cx="4432300" cy="36449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57918" y="2715491"/>
            <a:ext cx="3282373" cy="6373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325091" y="2826327"/>
            <a:ext cx="1788392" cy="6003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50426" y="3219740"/>
            <a:ext cx="258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vector of the current variables of the system</a:t>
            </a:r>
          </a:p>
          <a:p>
            <a:endParaRPr lang="en-US" dirty="0" smtClean="0"/>
          </a:p>
          <a:p>
            <a:r>
              <a:rPr lang="en-US" dirty="0" smtClean="0"/>
              <a:t>Always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i="1" dirty="0" err="1" smtClean="0"/>
              <a:t>func</a:t>
            </a:r>
            <a:r>
              <a:rPr lang="en-US" dirty="0" smtClean="0"/>
              <a:t> argument</a:t>
            </a:r>
            <a:endParaRPr lang="en-US" dirty="0"/>
          </a:p>
          <a:p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491" y="2523836"/>
            <a:ext cx="4152900" cy="3035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09" y="2523836"/>
            <a:ext cx="4432300" cy="36449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57918" y="2743200"/>
            <a:ext cx="3587173" cy="609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091709" y="2817091"/>
            <a:ext cx="1021774" cy="60960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50426" y="3219740"/>
            <a:ext cx="25861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parameters of the system. The same vector that is used in </a:t>
            </a:r>
            <a:r>
              <a:rPr lang="en-US" i="1" dirty="0" err="1" smtClean="0"/>
              <a:t>lsoda</a:t>
            </a:r>
            <a:r>
              <a:rPr lang="en-US" dirty="0" smtClean="0"/>
              <a:t> function.</a:t>
            </a:r>
          </a:p>
          <a:p>
            <a:endParaRPr lang="en-US" dirty="0" smtClean="0"/>
          </a:p>
          <a:p>
            <a:r>
              <a:rPr lang="en-US" dirty="0" smtClean="0"/>
              <a:t>Always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i="1" dirty="0" err="1" smtClean="0"/>
              <a:t>func</a:t>
            </a:r>
            <a:r>
              <a:rPr lang="en-US" dirty="0" smtClean="0"/>
              <a:t> argument</a:t>
            </a:r>
            <a:endParaRPr lang="en-US" dirty="0"/>
          </a:p>
          <a:p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491" y="2523836"/>
            <a:ext cx="4152900" cy="3035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09" y="2523836"/>
            <a:ext cx="4432300" cy="36449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50426" y="3219740"/>
            <a:ext cx="2586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arguments of the function must be in that order.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Tying it all together</a:t>
                </a:r>
              </a:p>
              <a:p>
                <a:endParaRPr lang="en-US" dirty="0"/>
              </a:p>
              <a:p>
                <a:r>
                  <a:rPr lang="en-US" dirty="0" smtClean="0"/>
                  <a:t>Solve the initial value problem of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=0.75</m:t>
                      </m:r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With N(0) = 1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</m:oMath>
                </a14:m>
                <a:r>
                  <a:rPr lang="en-US" dirty="0" smtClean="0"/>
                  <a:t> hours?</a:t>
                </a:r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1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Tying it all together</a:t>
            </a:r>
            <a:endParaRPr lang="en-US" dirty="0"/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567006"/>
            <a:ext cx="4828015" cy="5032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253509"/>
            <a:ext cx="4102100" cy="222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759" y="3152878"/>
            <a:ext cx="4751877" cy="3568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33" y="2260913"/>
            <a:ext cx="5061527" cy="7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the population look like after 10 hours?  What is the population size?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743" y="2550809"/>
            <a:ext cx="5267586" cy="3956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55" y="2904313"/>
            <a:ext cx="5470236" cy="3437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481" y="2769376"/>
            <a:ext cx="3720523" cy="32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Differential Equations in 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Solve the initial value problem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−0.</m:t>
                      </m:r>
                      <m:r>
                        <a:rPr lang="en-US" i="1">
                          <a:latin typeface="Cambria Math" charset="0"/>
                        </a:rPr>
                        <m:t>5</m:t>
                      </m:r>
                      <m:r>
                        <a:rPr lang="en-US" i="1">
                          <a:latin typeface="Cambria Math" charset="0"/>
                        </a:rPr>
                        <m:t>𝑁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N(0) = </a:t>
                </a:r>
                <a:r>
                  <a:rPr lang="en-US" dirty="0" smtClean="0"/>
                  <a:t>100 </a:t>
                </a:r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0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≤10</m:t>
                    </m:r>
                  </m:oMath>
                </a14:m>
                <a:r>
                  <a:rPr lang="en-US" dirty="0"/>
                  <a:t> hours?</a:t>
                </a:r>
              </a:p>
              <a:p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786" y="1825624"/>
            <a:ext cx="7219613" cy="4506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42" y="2470366"/>
            <a:ext cx="4076778" cy="30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Functions in 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y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5</m:t>
                    </m:r>
                    <m:r>
                      <m:rPr>
                        <m:nor/>
                      </m:rPr>
                      <a:rPr lang="en-US" dirty="0" smtClean="0"/>
                      <m:t>x</m:t>
                    </m:r>
                    <m:r>
                      <m:rPr>
                        <m:nor/>
                      </m:rPr>
                      <a:rPr lang="en-US" baseline="30000" dirty="0" smtClean="0"/>
                      <m:t>3</m:t>
                    </m:r>
                    <m:r>
                      <m:rPr>
                        <m:nor/>
                      </m:rPr>
                      <a:rPr lang="en-US" dirty="0" smtClean="0"/>
                      <m:t>+6</m:t>
                    </m:r>
                    <m:r>
                      <m:rPr>
                        <m:nor/>
                      </m:rPr>
                      <a:rPr lang="en-US" b="0" i="0" dirty="0" smtClean="0"/>
                      <m:t>x</m:t>
                    </m:r>
                    <m:r>
                      <m:rPr>
                        <m:nor/>
                      </m:rPr>
                      <a:rPr lang="en-US" dirty="0" smtClean="0"/>
                      <m:t>−</m:t>
                    </m:r>
                    <m:f>
                      <m:f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</a:rPr>
                          <m:t>4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x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78" y="2915001"/>
            <a:ext cx="5930900" cy="292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056" y="2969967"/>
            <a:ext cx="4610196" cy="3682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53" y="5890244"/>
            <a:ext cx="2679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Infectious Disease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59" y="2854036"/>
            <a:ext cx="2743200" cy="174567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/>
              <a:t>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5926" y="2854036"/>
            <a:ext cx="2743200" cy="17456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71703" y="2854036"/>
            <a:ext cx="2743200" cy="1745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R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3112659" y="3726872"/>
            <a:ext cx="159326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7449126" y="3726872"/>
            <a:ext cx="172257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30424" y="3777670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424" y="3777670"/>
                <a:ext cx="1025236" cy="584775"/>
              </a:xfrm>
              <a:prstGeom prst="rect">
                <a:avLst/>
              </a:prstGeom>
              <a:blipFill rotWithShape="0">
                <a:blip r:embed="rId2"/>
                <a:stretch>
                  <a:fillRect r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/>
          <p:cNvCxnSpPr>
            <a:stCxn id="5" idx="0"/>
          </p:cNvCxnSpPr>
          <p:nvPr/>
        </p:nvCxnSpPr>
        <p:spPr>
          <a:xfrm rot="16200000" flipH="1" flipV="1">
            <a:off x="4596245" y="2102428"/>
            <a:ext cx="729673" cy="2232888"/>
          </a:xfrm>
          <a:prstGeom prst="bentConnector4">
            <a:avLst>
              <a:gd name="adj1" fmla="val -93355"/>
              <a:gd name="adj2" fmla="val 100156"/>
            </a:avLst>
          </a:prstGeom>
          <a:ln w="28575" cap="sq">
            <a:solidFill>
              <a:srgbClr val="C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22315" y="3777669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15" y="3777669"/>
                <a:ext cx="102523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169810" y="4622795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Infection </a:t>
            </a:r>
            <a:endParaRPr lang="en-US" sz="32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7449126" y="4593641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Recovery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2727" y="5366329"/>
                <a:ext cx="10206182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Closed system: the total population size remains constant</a:t>
                </a:r>
              </a:p>
              <a:p>
                <a:endParaRPr lang="en-US" dirty="0"/>
              </a:p>
              <a:p>
                <a:r>
                  <a:rPr lang="en-US" dirty="0" smtClean="0"/>
                  <a:t>S, I, R are the proportion of each compartment/class in the population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1=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𝑆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5366329"/>
                <a:ext cx="10206182" cy="1415772"/>
              </a:xfrm>
              <a:prstGeom prst="rect">
                <a:avLst/>
              </a:prstGeom>
              <a:blipFill rotWithShape="0">
                <a:blip r:embed="rId4"/>
                <a:stretch>
                  <a:fillRect l="-538" t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Infectious Disease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59" y="2050474"/>
            <a:ext cx="2743200" cy="174567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/>
              <a:t>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5926" y="2050474"/>
            <a:ext cx="2743200" cy="17456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71703" y="2050474"/>
            <a:ext cx="2743200" cy="1745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R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3112659" y="2923310"/>
            <a:ext cx="159326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7449126" y="2923310"/>
            <a:ext cx="172257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30424" y="2974108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424" y="2974108"/>
                <a:ext cx="1025236" cy="584775"/>
              </a:xfrm>
              <a:prstGeom prst="rect">
                <a:avLst/>
              </a:prstGeom>
              <a:blipFill rotWithShape="0">
                <a:blip r:embed="rId2"/>
                <a:stretch>
                  <a:fillRect r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/>
          <p:cNvCxnSpPr>
            <a:stCxn id="5" idx="0"/>
          </p:cNvCxnSpPr>
          <p:nvPr/>
        </p:nvCxnSpPr>
        <p:spPr>
          <a:xfrm rot="16200000" flipH="1" flipV="1">
            <a:off x="4596245" y="1298866"/>
            <a:ext cx="729673" cy="2232888"/>
          </a:xfrm>
          <a:prstGeom prst="bentConnector4">
            <a:avLst>
              <a:gd name="adj1" fmla="val -93355"/>
              <a:gd name="adj2" fmla="val 100156"/>
            </a:avLst>
          </a:prstGeom>
          <a:ln w="28575" cap="sq">
            <a:solidFill>
              <a:srgbClr val="C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22315" y="2974107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15" y="2974107"/>
                <a:ext cx="102523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169810" y="3819233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Infection </a:t>
            </a:r>
            <a:endParaRPr lang="en-US" sz="32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7449126" y="3790079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Recovery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4845" y="4858327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45" y="4858327"/>
                <a:ext cx="2643915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05926" y="4858327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926" y="4858327"/>
                <a:ext cx="2643915" cy="7012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993909" y="4858327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909" y="4858327"/>
                <a:ext cx="2643915" cy="7012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9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Force of infection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Per capita rate that susceptible individuals become infected. </a:t>
                </a:r>
              </a:p>
              <a:p>
                <a:r>
                  <a:rPr lang="en-US" dirty="0" smtClean="0"/>
                  <a:t>Influenced by:</a:t>
                </a:r>
              </a:p>
              <a:p>
                <a:pPr lvl="1"/>
                <a:r>
                  <a:rPr lang="en-US" dirty="0" smtClean="0"/>
                  <a:t>Total population size (N)</a:t>
                </a:r>
              </a:p>
              <a:p>
                <a:pPr lvl="1"/>
                <a:r>
                  <a:rPr lang="en-US" dirty="0" smtClean="0"/>
                  <a:t>Contact rate (number of contacts = C(N))</a:t>
                </a:r>
              </a:p>
              <a:p>
                <a:pPr lvl="1"/>
                <a:r>
                  <a:rPr lang="en-US" dirty="0">
                    <a:ea typeface="Cambria Math" charset="0"/>
                    <a:cs typeface="Cambria Math" charset="0"/>
                  </a:rPr>
                  <a:t>P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robability of successful transmission per contact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Number of infected hosts (I)</a:t>
                </a:r>
              </a:p>
              <a:p>
                <a:pPr lvl="1"/>
                <a:r>
                  <a:rPr lang="en-US" dirty="0" smtClean="0"/>
                  <a:t>Proportion of infected hosts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We can break down the force of infection to: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 smtClean="0"/>
                  <a:t>= contact rate x </a:t>
                </a:r>
              </a:p>
              <a:p>
                <a:pPr marL="914400" lvl="2" indent="0">
                  <a:buNone/>
                </a:pPr>
                <a:r>
                  <a:rPr lang="en-US" sz="2800" dirty="0" smtClean="0"/>
                  <a:t>               probability of successful transmission x 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          proportion of infected individuals in the population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3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Force of infection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Density dependent transmission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Assume that contact scales with population size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	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128" t="-2815" r="-1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Frequency Dependent Transmission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Assume that contact overall does not change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𝜅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𝜅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4"/>
                <a:stretch>
                  <a:fillRect l="-211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35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Infectious Disease Models in 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2699" y="2069379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99" y="2069379"/>
                <a:ext cx="2643915" cy="7012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2933134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33134"/>
                <a:ext cx="2643915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7000" y="3796889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3796889"/>
                <a:ext cx="2643915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396509" y="2933134"/>
            <a:ext cx="3011055" cy="1038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546117" y="2231916"/>
                <a:ext cx="2643915" cy="610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17" y="2231916"/>
                <a:ext cx="2643915" cy="6103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751618" y="3095671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618" y="3095671"/>
                <a:ext cx="2643915" cy="7012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243618" y="3971636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618" y="3971636"/>
                <a:ext cx="2643915" cy="7012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55788" y="2375360"/>
                <a:ext cx="28121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88" y="2375360"/>
                <a:ext cx="281211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7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Infectious Disease Models in 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55790" y="2148790"/>
                <a:ext cx="2643915" cy="610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0" y="2148790"/>
                <a:ext cx="2643915" cy="6103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61291" y="3012545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1" y="3012545"/>
                <a:ext cx="2643915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5582" y="3876300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3876300"/>
                <a:ext cx="2643915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518" y="1775244"/>
            <a:ext cx="7270874" cy="42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Infectious Disease Models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time that you want variable for</a:t>
            </a:r>
          </a:p>
          <a:p>
            <a:endParaRPr lang="en-US" dirty="0"/>
          </a:p>
          <a:p>
            <a:r>
              <a:rPr lang="en-US" dirty="0" smtClean="0"/>
              <a:t>Set up parameters</a:t>
            </a:r>
          </a:p>
          <a:p>
            <a:endParaRPr lang="en-US" dirty="0"/>
          </a:p>
          <a:p>
            <a:r>
              <a:rPr lang="en-US" dirty="0" smtClean="0"/>
              <a:t>Set up initial conditions for variables</a:t>
            </a:r>
          </a:p>
          <a:p>
            <a:endParaRPr lang="en-US" dirty="0"/>
          </a:p>
          <a:p>
            <a:r>
              <a:rPr lang="en-US" dirty="0" smtClean="0"/>
              <a:t>Implement the </a:t>
            </a:r>
            <a:r>
              <a:rPr lang="en-US" i="1" dirty="0" err="1" smtClean="0"/>
              <a:t>lsoda</a:t>
            </a:r>
            <a:r>
              <a:rPr lang="en-US" i="1" dirty="0" smtClean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200" y="5488709"/>
            <a:ext cx="7010400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2763" y="3731284"/>
            <a:ext cx="2262910" cy="1339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527" y="2507489"/>
            <a:ext cx="3343564" cy="1088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3100" y="1369252"/>
            <a:ext cx="2921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Infectious Disease Models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007" y="2497933"/>
            <a:ext cx="5663215" cy="4253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254" y="1415184"/>
            <a:ext cx="8759782" cy="9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Infectious Disease Models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07" y="2152072"/>
            <a:ext cx="5995260" cy="4502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337" y="1312286"/>
            <a:ext cx="5181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Solving ODE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Write the system of equations as a function that will be used in the ODE solver function (</a:t>
            </a:r>
            <a:r>
              <a:rPr lang="en-US" i="1" dirty="0" err="1" smtClean="0"/>
              <a:t>func</a:t>
            </a:r>
            <a:r>
              <a:rPr lang="en-US" dirty="0" smtClean="0"/>
              <a:t>).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Set up the times that solutions are needed (</a:t>
            </a:r>
            <a:r>
              <a:rPr lang="en-US" i="1" dirty="0" smtClean="0"/>
              <a:t>times</a:t>
            </a:r>
            <a:r>
              <a:rPr lang="en-US" dirty="0" smtClean="0"/>
              <a:t> vector), initial conditions (y vector), parameters (</a:t>
            </a:r>
            <a:r>
              <a:rPr lang="en-US" i="1" dirty="0" err="1" smtClean="0"/>
              <a:t>parms</a:t>
            </a:r>
            <a:r>
              <a:rPr lang="en-US" dirty="0" smtClean="0"/>
              <a:t> vector).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Implement the </a:t>
            </a:r>
            <a:r>
              <a:rPr lang="en-US" i="1" dirty="0" err="1" smtClean="0"/>
              <a:t>lsoda</a:t>
            </a:r>
            <a:r>
              <a:rPr lang="en-US" i="1" dirty="0" smtClean="0"/>
              <a:t> </a:t>
            </a:r>
            <a:r>
              <a:rPr lang="en-US" dirty="0" smtClean="0"/>
              <a:t>function to solve the system. (Can also use </a:t>
            </a:r>
            <a:r>
              <a:rPr lang="en-US" i="1" dirty="0" smtClean="0"/>
              <a:t>ode</a:t>
            </a:r>
            <a:r>
              <a:rPr lang="en-US" dirty="0" smtClean="0"/>
              <a:t> included in the </a:t>
            </a:r>
            <a:r>
              <a:rPr lang="en-US" i="1" dirty="0" err="1" smtClean="0"/>
              <a:t>deSolve</a:t>
            </a:r>
            <a:r>
              <a:rPr lang="en-US" dirty="0" smtClean="0"/>
              <a:t> package). </a:t>
            </a:r>
          </a:p>
          <a:p>
            <a:pPr marL="514350" indent="-514350">
              <a:lnSpc>
                <a:spcPct val="11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Plot the results. 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i="1" dirty="0" smtClean="0"/>
              <a:t>Once you have a script solving an ODE (system) you can easily modify it.</a:t>
            </a:r>
          </a:p>
        </p:txBody>
      </p:sp>
    </p:spTree>
    <p:extLst>
      <p:ext uri="{BB962C8B-B14F-4D97-AF65-F5344CB8AC3E}">
        <p14:creationId xmlns:p14="http://schemas.microsoft.com/office/powerpoint/2010/main" val="9880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Model vs. Statistical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Mathematical models use mathematical language to describe the behavior of the system.</a:t>
            </a:r>
          </a:p>
          <a:p>
            <a:endParaRPr lang="en-US" dirty="0"/>
          </a:p>
          <a:p>
            <a:r>
              <a:rPr lang="en-US" dirty="0" smtClean="0"/>
              <a:t>Statistical models relate observed quantities to independent variables (predictors).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9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SIR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9099" y="3495094"/>
            <a:ext cx="2743200" cy="174567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/>
              <a:t>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45566" y="3495094"/>
            <a:ext cx="2743200" cy="17456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I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5052299" y="4367930"/>
            <a:ext cx="159326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23883" y="4440379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83" y="4440379"/>
                <a:ext cx="1025236" cy="584775"/>
              </a:xfrm>
              <a:prstGeom prst="rect">
                <a:avLst/>
              </a:prstGeom>
              <a:blipFill rotWithShape="0">
                <a:blip r:embed="rId2"/>
                <a:stretch>
                  <a:fillRect r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/>
          <p:cNvCxnSpPr>
            <a:stCxn id="5" idx="0"/>
          </p:cNvCxnSpPr>
          <p:nvPr/>
        </p:nvCxnSpPr>
        <p:spPr>
          <a:xfrm rot="16200000" flipH="1" flipV="1">
            <a:off x="5842005" y="1333788"/>
            <a:ext cx="13855" cy="4336466"/>
          </a:xfrm>
          <a:prstGeom prst="bentConnector4">
            <a:avLst>
              <a:gd name="adj1" fmla="val -7116435"/>
              <a:gd name="adj2" fmla="val 100107"/>
            </a:avLst>
          </a:prstGeom>
          <a:ln w="28575" cap="sq">
            <a:solidFill>
              <a:srgbClr val="C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75517" y="5356221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Infection 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216250" y="1844246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250" y="1844246"/>
                <a:ext cx="102523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043061" y="2660218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Recovery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7320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SIR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69459" y="2854036"/>
            <a:ext cx="2743200" cy="174567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/>
              <a:t>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5926" y="2854036"/>
            <a:ext cx="2743200" cy="17456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71703" y="2854036"/>
            <a:ext cx="2743200" cy="1745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R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3112659" y="3726872"/>
            <a:ext cx="159326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7449126" y="3726872"/>
            <a:ext cx="172257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30424" y="3777670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424" y="3777670"/>
                <a:ext cx="1025236" cy="584775"/>
              </a:xfrm>
              <a:prstGeom prst="rect">
                <a:avLst/>
              </a:prstGeom>
              <a:blipFill rotWithShape="0">
                <a:blip r:embed="rId2"/>
                <a:stretch>
                  <a:fillRect r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/>
          <p:cNvCxnSpPr>
            <a:stCxn id="5" idx="0"/>
          </p:cNvCxnSpPr>
          <p:nvPr/>
        </p:nvCxnSpPr>
        <p:spPr>
          <a:xfrm rot="16200000" flipH="1" flipV="1">
            <a:off x="4596245" y="2102428"/>
            <a:ext cx="729673" cy="2232888"/>
          </a:xfrm>
          <a:prstGeom prst="bentConnector4">
            <a:avLst>
              <a:gd name="adj1" fmla="val -93355"/>
              <a:gd name="adj2" fmla="val 100156"/>
            </a:avLst>
          </a:prstGeom>
          <a:ln w="28575" cap="sq">
            <a:solidFill>
              <a:srgbClr val="C0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22315" y="3777669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15" y="3777669"/>
                <a:ext cx="102523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169810" y="4622795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Infection </a:t>
            </a:r>
            <a:endParaRPr lang="en-US" sz="32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7449126" y="4593641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Recovery</a:t>
            </a:r>
            <a:endParaRPr lang="en-US" sz="3200" i="1" dirty="0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 flipH="1">
            <a:off x="1741059" y="1810327"/>
            <a:ext cx="13850" cy="1043709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727209" y="4593641"/>
            <a:ext cx="13850" cy="1043709"/>
          </a:xfrm>
          <a:prstGeom prst="straightConnector1">
            <a:avLst/>
          </a:prstGeom>
          <a:ln w="63500">
            <a:solidFill>
              <a:srgbClr val="9C1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135256" y="4593641"/>
            <a:ext cx="13850" cy="1043709"/>
          </a:xfrm>
          <a:prstGeom prst="straightConnector1">
            <a:avLst/>
          </a:prstGeom>
          <a:ln w="63500">
            <a:solidFill>
              <a:srgbClr val="9C1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0543303" y="4593641"/>
            <a:ext cx="13850" cy="1043709"/>
          </a:xfrm>
          <a:prstGeom prst="straightConnector1">
            <a:avLst/>
          </a:prstGeom>
          <a:ln w="63500">
            <a:solidFill>
              <a:srgbClr val="9C1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8933" y="1921737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smtClean="0"/>
              <a:t>Births</a:t>
            </a:r>
            <a:endParaRPr lang="en-US" sz="32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0228" y="5312635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smtClean="0"/>
              <a:t>Deaths</a:t>
            </a:r>
            <a:endParaRPr lang="en-US" sz="32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9171703" y="5312635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smtClean="0"/>
              <a:t>Deaths</a:t>
            </a:r>
            <a:endParaRPr lang="en-US" sz="32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4754425" y="5323314"/>
            <a:ext cx="21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smtClean="0"/>
              <a:t>Deaths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634841" y="1912206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41" y="1912206"/>
                <a:ext cx="102523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719133" y="4748062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33" y="4748062"/>
                <a:ext cx="102523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149106" y="4669123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106" y="4669123"/>
                <a:ext cx="1025236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557153" y="4748062"/>
                <a:ext cx="10252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153" y="4748062"/>
                <a:ext cx="1025236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3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Reproductive ratio of the parasite (R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average number of susceptible individuals an average infected individual will infect in the next generation in a fully susceptible population.</a:t>
            </a:r>
          </a:p>
          <a:p>
            <a:r>
              <a:rPr lang="en-US" dirty="0" smtClean="0"/>
              <a:t>Let’s derive it from our simple SIR model with density dependent transmission.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29681" y="4005296"/>
                <a:ext cx="2643915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81" y="4005296"/>
                <a:ext cx="2643915" cy="5843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35182" y="4869051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82" y="4869051"/>
                <a:ext cx="2643915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3369" y="5755173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9" y="5755173"/>
                <a:ext cx="2643915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20598184">
            <a:off x="3425117" y="4954861"/>
            <a:ext cx="1161459" cy="24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344554" y="4484627"/>
                <a:ext cx="26439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0=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554" y="4484627"/>
                <a:ext cx="264391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 rot="5400000">
            <a:off x="5369295" y="5420675"/>
            <a:ext cx="594431" cy="257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44552" y="5939313"/>
                <a:ext cx="26439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0=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552" y="5939313"/>
                <a:ext cx="264391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6617864" y="6002004"/>
            <a:ext cx="1161459" cy="24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67861" y="5936162"/>
                <a:ext cx="26439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861" y="5936162"/>
                <a:ext cx="2643915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>
          <a:xfrm rot="16200000">
            <a:off x="8153121" y="5374775"/>
            <a:ext cx="842797" cy="279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096988" y="4270024"/>
                <a:ext cx="2643915" cy="7836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𝑺</m:t>
                          </m:r>
                        </m:num>
                        <m:den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988" y="4270024"/>
                <a:ext cx="2643915" cy="78361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958185" y="4726096"/>
                <a:ext cx="2643915" cy="7836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𝑵</m:t>
                          </m:r>
                        </m:num>
                        <m:den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185" y="4726096"/>
                <a:ext cx="2643915" cy="7836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26" grpId="0"/>
      <p:bldP spid="26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Reproductive ratio of the parasite (R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R</a:t>
            </a:r>
            <a:r>
              <a:rPr lang="en-US" baseline="-25000" dirty="0" smtClean="0"/>
              <a:t>0</a:t>
            </a:r>
            <a:r>
              <a:rPr lang="en-US" dirty="0" smtClean="0"/>
              <a:t> of a system with frequency dependent transmission.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Is there a threshold for invasion?  </a:t>
            </a:r>
          </a:p>
          <a:p>
            <a:r>
              <a:rPr lang="en-US" dirty="0" smtClean="0"/>
              <a:t>Does S</a:t>
            </a:r>
            <a:r>
              <a:rPr lang="en-US" baseline="-25000" dirty="0" smtClean="0"/>
              <a:t>0</a:t>
            </a:r>
            <a:r>
              <a:rPr lang="en-US" dirty="0" smtClean="0"/>
              <a:t> need to be a specific value for an outbreak to occur?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462990" y="2287334"/>
                <a:ext cx="2643915" cy="610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990" y="2287334"/>
                <a:ext cx="2643915" cy="6103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668491" y="3151089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491" y="3151089"/>
                <a:ext cx="2643915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132782" y="4014844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782" y="4014844"/>
                <a:ext cx="2643915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Binomials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Stochastic model integrates stochastic events (unpredictable, associated with a random variable).  Can predict the probability of a particular outcome in the future.</a:t>
            </a:r>
          </a:p>
          <a:p>
            <a:pPr lvl="1"/>
            <a:endParaRPr lang="en-US" dirty="0"/>
          </a:p>
          <a:p>
            <a:r>
              <a:rPr lang="en-US" dirty="0" smtClean="0"/>
              <a:t>Random variable is a variable that is randomly distributed according to a probability distribution.</a:t>
            </a:r>
          </a:p>
          <a:p>
            <a:r>
              <a:rPr lang="en-US" dirty="0" smtClean="0"/>
              <a:t>(Bernoulli) </a:t>
            </a:r>
            <a:r>
              <a:rPr lang="en-US" dirty="0"/>
              <a:t>trail is an experiment that has only two outcomes. </a:t>
            </a:r>
          </a:p>
          <a:p>
            <a:pPr lvl="1"/>
            <a:r>
              <a:rPr lang="en-US" dirty="0"/>
              <a:t>Infection of a susceptible individual from an infected.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Suppose </a:t>
                </a:r>
                <a:r>
                  <a:rPr lang="en-US" dirty="0"/>
                  <a:t>we toss a coin </a:t>
                </a:r>
                <a:r>
                  <a:rPr lang="en-US" i="1" dirty="0"/>
                  <a:t>n </a:t>
                </a:r>
                <a:r>
                  <a:rPr lang="en-US" dirty="0"/>
                  <a:t>times, what is the probability that in those tosses results in </a:t>
                </a:r>
                <a:r>
                  <a:rPr lang="en-US" i="1" dirty="0"/>
                  <a:t>k</a:t>
                </a:r>
                <a:r>
                  <a:rPr lang="en-US" dirty="0"/>
                  <a:t> heads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When we toss the coin, it has a probability (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) that it results in heads.</a:t>
                </a:r>
              </a:p>
              <a:p>
                <a:pPr lvl="1"/>
                <a:r>
                  <a:rPr lang="en-US" dirty="0" smtClean="0"/>
                  <a:t>Each toss (trail) is an independent event. </a:t>
                </a:r>
              </a:p>
              <a:p>
                <a:pPr lvl="2"/>
                <a:r>
                  <a:rPr lang="en-US" dirty="0" smtClean="0"/>
                  <a:t>The result of a previous coin toss does not affect the outcome of the next.</a:t>
                </a:r>
              </a:p>
              <a:p>
                <a:pPr lvl="2"/>
                <a:r>
                  <a:rPr lang="en-US" dirty="0" smtClean="0"/>
                  <a:t>The probability of observing the outcome is the product of each individual trail.</a:t>
                </a:r>
              </a:p>
              <a:p>
                <a:pPr lvl="1"/>
                <a:r>
                  <a:rPr lang="en-US" dirty="0" smtClean="0"/>
                  <a:t>There are multiple ways that we can observe the outcome, so we need to include the number of ways we can observe that.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𝑃𝑟𝑜𝑏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is the probability of observing 3 heads when is a biased coin is tossed 3 times?  The probability of observing a heads in a toss is 0.3.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8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Reed-Frost chain binomial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Susceptible individuals are converted to infected in discrete, non-overlapping time intervals.</a:t>
                </a:r>
              </a:p>
              <a:p>
                <a:r>
                  <a:rPr lang="en-US" dirty="0" smtClean="0"/>
                  <a:t>S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 and I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 are discrete taking a non-negative integer from 0 to N.</a:t>
                </a:r>
              </a:p>
              <a:p>
                <a:r>
                  <a:rPr lang="en-US" dirty="0" smtClean="0"/>
                  <a:t>Let q be the probability of contact with an infected individual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 smtClean="0"/>
                  <a:t> be the probability of infection when contacting an infected individual.</a:t>
                </a:r>
              </a:p>
              <a:p>
                <a:r>
                  <a:rPr lang="en-US" dirty="0" smtClean="0"/>
                  <a:t>Probability an susceptible individual escapes infection from an infected individual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4885567" y="5255491"/>
            <a:ext cx="9706" cy="6142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09348" y="5973870"/>
            <a:ext cx="2752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that they do not interact with </a:t>
            </a:r>
            <a:r>
              <a:rPr lang="en-US" smtClean="0"/>
              <a:t>a infected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640945" y="5273964"/>
            <a:ext cx="16340" cy="5957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08774" y="5973870"/>
            <a:ext cx="2752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they interact with an infected but does not get infected.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Reed-Frost chain 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Time is discrete and the time step is equal to infectious period.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 compartments are also discrete.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At the next time step (t+1), the sum number of infected individuals and the number of susceptible individuals is the number of susceptible individuals in the previous step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In a single time step, a susceptible individual can either become infected or escape infection from an infected individual.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 susceptible individual is still susceptible in the next time step unless they contact an infected and successful transmission occurs.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6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Reed-Frost chain 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endParaRPr 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54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US" sz="5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𝑏𝑖𝑛𝑜𝑚𝑖𝑎𝑙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5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5400" b="0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sz="5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4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48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4800" dirty="0" smtClean="0"/>
                  <a:t> The number of susceptible individuals</a:t>
                </a:r>
              </a:p>
              <a:p>
                <a:pPr marL="0" indent="0">
                  <a:buNone/>
                </a:pPr>
                <a:endParaRPr lang="en-US" sz="4800" dirty="0"/>
              </a:p>
              <a:p>
                <a:pPr marL="0" indent="0">
                  <a:buNone/>
                </a:pPr>
                <a:r>
                  <a:rPr lang="en-US" sz="4800" dirty="0" smtClean="0"/>
                  <a:t>p: The probability of escaping infection from every infected individual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48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∗…∗</m:t>
                      </m:r>
                      <m:r>
                        <a:rPr lang="en-US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p>
                          <m:sSub>
                            <m:sSubPr>
                              <m:ctrlP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4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Reed-Frost chain 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Set the initial conditions</a:t>
                </a:r>
              </a:p>
              <a:p>
                <a:endParaRPr lang="en-US" dirty="0"/>
              </a:p>
              <a:p>
                <a:r>
                  <a:rPr lang="en-US" dirty="0" smtClean="0"/>
                  <a:t>Set the start time and the output structure 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527637" y="1489471"/>
                <a:ext cx="6096000" cy="9541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𝑏𝑖𝑛𝑜𝑚𝑖𝑎𝑙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37" y="1489471"/>
                <a:ext cx="6096000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037" y="2195928"/>
            <a:ext cx="18669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636" y="2833254"/>
            <a:ext cx="1422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2563" y="4378036"/>
            <a:ext cx="2590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Why do we describe populations through mathematical equations?</a:t>
            </a:r>
          </a:p>
          <a:p>
            <a:pPr lvl="1"/>
            <a:r>
              <a:rPr lang="en-US" dirty="0" smtClean="0"/>
              <a:t>Can give us a insight into how specific forces may </a:t>
            </a:r>
          </a:p>
          <a:p>
            <a:pPr marL="457200" lvl="1" indent="0">
              <a:buNone/>
            </a:pPr>
            <a:r>
              <a:rPr lang="en-US" dirty="0"/>
              <a:t>i</a:t>
            </a:r>
            <a:r>
              <a:rPr lang="en-US" dirty="0" smtClean="0"/>
              <a:t>nfluence a population over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is the advantage(s) of doing this?</a:t>
            </a:r>
          </a:p>
          <a:p>
            <a:pPr lvl="1"/>
            <a:r>
              <a:rPr lang="en-US" dirty="0" smtClean="0"/>
              <a:t>Simplify the world</a:t>
            </a:r>
          </a:p>
          <a:p>
            <a:pPr lvl="1"/>
            <a:r>
              <a:rPr lang="en-US" dirty="0" smtClean="0"/>
              <a:t>Can allow us to focus in on specific components of the</a:t>
            </a:r>
          </a:p>
          <a:p>
            <a:pPr marL="457200" lvl="1" indent="0">
              <a:buNone/>
            </a:pPr>
            <a:r>
              <a:rPr lang="en-US" dirty="0"/>
              <a:t>r</a:t>
            </a:r>
            <a:r>
              <a:rPr lang="en-US" dirty="0" smtClean="0"/>
              <a:t>eal world.</a:t>
            </a:r>
          </a:p>
          <a:p>
            <a:endParaRPr lang="en-US" sz="4300" dirty="0"/>
          </a:p>
          <a:p>
            <a:r>
              <a:rPr lang="en-US" dirty="0" smtClean="0"/>
              <a:t>What are some of the things you should keep in mind when developing or using models?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212" y="2324746"/>
            <a:ext cx="2688574" cy="29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Reed-Frost chain binomial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 an outbreak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536" y="2692617"/>
            <a:ext cx="4394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Reed-Frost chain binomial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291" y="1403927"/>
            <a:ext cx="3453884" cy="52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57" y="1690688"/>
            <a:ext cx="6155134" cy="462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4909" y="2844800"/>
            <a:ext cx="8829964" cy="1754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What questions can you ask using this model?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01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are the assumptions of the model?</a:t>
            </a:r>
          </a:p>
          <a:p>
            <a:pPr lvl="1"/>
            <a:r>
              <a:rPr lang="en-US" dirty="0" smtClean="0"/>
              <a:t>Are these realistic?</a:t>
            </a:r>
          </a:p>
          <a:p>
            <a:r>
              <a:rPr lang="en-US" dirty="0" smtClean="0"/>
              <a:t>What is the long term behavior?</a:t>
            </a:r>
          </a:p>
          <a:p>
            <a:pPr lvl="1"/>
            <a:r>
              <a:rPr lang="en-US" dirty="0" smtClean="0"/>
              <a:t>Does it reach an equilibrium?</a:t>
            </a:r>
          </a:p>
          <a:p>
            <a:r>
              <a:rPr lang="en-US" dirty="0" smtClean="0"/>
              <a:t>What analytically can you solve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about the system?</a:t>
            </a:r>
          </a:p>
          <a:p>
            <a:r>
              <a:rPr lang="en-US" dirty="0" smtClean="0"/>
              <a:t>What happens when you change the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parameters?</a:t>
            </a:r>
          </a:p>
          <a:p>
            <a:r>
              <a:rPr lang="en-US" dirty="0" smtClean="0"/>
              <a:t>How can you modify it? </a:t>
            </a:r>
          </a:p>
          <a:p>
            <a:pPr lvl="1"/>
            <a:r>
              <a:rPr lang="en-US" dirty="0" smtClean="0"/>
              <a:t>What question(s) can you answer by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doing this?</a:t>
            </a:r>
          </a:p>
          <a:p>
            <a:pPr lvl="1"/>
            <a:r>
              <a:rPr lang="en-US" dirty="0" smtClean="0"/>
              <a:t>Implement it.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55625" y="260874"/>
                <a:ext cx="7666556" cy="1274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𝑟𝑁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625" y="260874"/>
                <a:ext cx="7666556" cy="12741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12881" y="2340491"/>
                <a:ext cx="2643915" cy="610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881" y="2340491"/>
                <a:ext cx="2643915" cy="6103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18382" y="3204246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82" y="3204246"/>
                <a:ext cx="2643915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10382" y="4080211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382" y="4080211"/>
                <a:ext cx="2643915" cy="7012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245339" y="328776"/>
            <a:ext cx="4544291" cy="12736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156073" y="2523860"/>
            <a:ext cx="2722824" cy="21493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446" y="1550129"/>
            <a:ext cx="3586631" cy="1373956"/>
          </a:xfrm>
          <a:prstGeom prst="rect">
            <a:avLst/>
          </a:prstGeom>
          <a:ln w="38100">
            <a:solidFill>
              <a:srgbClr val="9C1303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271" y="4978154"/>
            <a:ext cx="3358297" cy="1763489"/>
          </a:xfrm>
          <a:prstGeom prst="rect">
            <a:avLst/>
          </a:prstGeom>
          <a:ln w="38100">
            <a:solidFill>
              <a:srgbClr val="9C1303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236828" y="3495884"/>
                <a:ext cx="2643915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828" y="3495884"/>
                <a:ext cx="2643915" cy="58432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442329" y="4359639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329" y="4359639"/>
                <a:ext cx="2643915" cy="70121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010516" y="5245761"/>
                <a:ext cx="264391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516" y="5245761"/>
                <a:ext cx="2643915" cy="70121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rot="5400000">
            <a:off x="9360833" y="3679928"/>
            <a:ext cx="2722824" cy="21493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into Mathematical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 a population?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8306" y="2701636"/>
            <a:ext cx="1172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2584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 a population?</a:t>
            </a:r>
          </a:p>
          <a:p>
            <a:endParaRPr lang="en-US" dirty="0"/>
          </a:p>
          <a:p>
            <a:r>
              <a:rPr lang="en-US" dirty="0" smtClean="0"/>
              <a:t>What can affect N?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8306" y="2701636"/>
            <a:ext cx="1172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N</a:t>
            </a:r>
            <a:endParaRPr lang="en-US" sz="96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39091" y="2269375"/>
            <a:ext cx="1088967" cy="80633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26841" y="2298469"/>
            <a:ext cx="912116" cy="806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99524" y="2069424"/>
            <a:ext cx="429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7132" y="2037838"/>
            <a:ext cx="429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-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666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 a population?</a:t>
            </a:r>
          </a:p>
          <a:p>
            <a:endParaRPr lang="en-US" dirty="0"/>
          </a:p>
          <a:p>
            <a:r>
              <a:rPr lang="en-US" dirty="0" smtClean="0"/>
              <a:t>What can affect N?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8306" y="2701636"/>
            <a:ext cx="1172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N</a:t>
            </a:r>
            <a:endParaRPr lang="en-US" sz="96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39091" y="2269375"/>
            <a:ext cx="1088967" cy="80633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26841" y="2298469"/>
            <a:ext cx="912116" cy="806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31261" y="2487876"/>
            <a:ext cx="42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67992" y="2361399"/>
            <a:ext cx="42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957" y="199038"/>
            <a:ext cx="2609347" cy="1865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3643" y="3535083"/>
            <a:ext cx="2691829" cy="13459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957" y="4271296"/>
            <a:ext cx="2005982" cy="1389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4267" y="4583861"/>
            <a:ext cx="3232472" cy="2154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9627" y="-2677"/>
            <a:ext cx="2471104" cy="18533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032" y="-16192"/>
            <a:ext cx="1828800" cy="1706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5832" y="1733077"/>
            <a:ext cx="2136168" cy="16259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5" y="139217"/>
            <a:ext cx="1912887" cy="14067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5" y="2546065"/>
            <a:ext cx="2234966" cy="14888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5" y="4507607"/>
            <a:ext cx="2323911" cy="15492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8969" y="5661082"/>
            <a:ext cx="1573665" cy="11969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939" y="5294741"/>
            <a:ext cx="2012621" cy="13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8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1913</TotalTime>
  <Words>1617</Words>
  <Application>Microsoft Macintosh PowerPoint</Application>
  <PresentationFormat>Widescreen</PresentationFormat>
  <Paragraphs>410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 Theme</vt:lpstr>
      <vt:lpstr>Mathematical Models for Studying Infectious Diseases: Solving Differential Equations</vt:lpstr>
      <vt:lpstr>Writing Functions in R</vt:lpstr>
      <vt:lpstr>Writing Functions in R</vt:lpstr>
      <vt:lpstr>Writing Functions in R</vt:lpstr>
      <vt:lpstr>Mathematical Model vs. Statistical Model</vt:lpstr>
      <vt:lpstr>Ecological Modeling</vt:lpstr>
      <vt:lpstr>Diving into Mathematical Models</vt:lpstr>
      <vt:lpstr>Dynamics</vt:lpstr>
      <vt:lpstr>Dynamics</vt:lpstr>
      <vt:lpstr>Anatomy of mathematical model</vt:lpstr>
      <vt:lpstr>Discrete vs. Continuous Growth Models</vt:lpstr>
      <vt:lpstr>Geometric/Exponential Population Model</vt:lpstr>
      <vt:lpstr>Geometric/Exponential Population Model</vt:lpstr>
      <vt:lpstr>Geometric/Exponential Population Model</vt:lpstr>
      <vt:lpstr>Geometric/Exponential Population Model</vt:lpstr>
      <vt:lpstr>Geometric/Exponential Population Model</vt:lpstr>
      <vt:lpstr>Geometric/Exponential Population Model</vt:lpstr>
      <vt:lpstr>Continuous Growth Model</vt:lpstr>
      <vt:lpstr>Continuous Growth Model</vt:lpstr>
      <vt:lpstr>Continuous Growth Model</vt:lpstr>
      <vt:lpstr>Continuous Growth Model</vt:lpstr>
      <vt:lpstr>Continuous Growth Model</vt:lpstr>
      <vt:lpstr>Continuous Growth Model</vt:lpstr>
      <vt:lpstr>Continuous Growth Model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Solving Differential Equations in R</vt:lpstr>
      <vt:lpstr>Infectious Disease Models</vt:lpstr>
      <vt:lpstr>Infectious Disease Models</vt:lpstr>
      <vt:lpstr>Force of infection λ(I,t)</vt:lpstr>
      <vt:lpstr>Force of infection λ(I,t)</vt:lpstr>
      <vt:lpstr>Infectious Disease Models in R</vt:lpstr>
      <vt:lpstr>Infectious Disease Models in R</vt:lpstr>
      <vt:lpstr>Infectious Disease Models in R</vt:lpstr>
      <vt:lpstr>Infectious Disease Models in R</vt:lpstr>
      <vt:lpstr>Infectious Disease Models in R</vt:lpstr>
      <vt:lpstr>Outline Solving ODE in R</vt:lpstr>
      <vt:lpstr>Extending the SIR model</vt:lpstr>
      <vt:lpstr>Extending the SIR model</vt:lpstr>
      <vt:lpstr>Reproductive ratio of the parasite (R0)</vt:lpstr>
      <vt:lpstr>Reproductive ratio of the parasite (R0)</vt:lpstr>
      <vt:lpstr>Chain Binomials</vt:lpstr>
      <vt:lpstr>Binomial distribution</vt:lpstr>
      <vt:lpstr>Reed-Frost chain binomial model</vt:lpstr>
      <vt:lpstr>Reed-Frost chain binomial model</vt:lpstr>
      <vt:lpstr>Reed-Frost chain binomial model</vt:lpstr>
      <vt:lpstr>Reed-Frost chain binomial model</vt:lpstr>
      <vt:lpstr>Reed-Frost chain binomial model</vt:lpstr>
      <vt:lpstr>Reed-Frost chain binomial model</vt:lpstr>
      <vt:lpstr>Challenge Yourself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Models for Studying Infectious Diseases: Solving Differential Equations</dc:title>
  <dc:creator>John Earl Vinson</dc:creator>
  <cp:lastModifiedBy>John Earl Vinson</cp:lastModifiedBy>
  <cp:revision>78</cp:revision>
  <dcterms:created xsi:type="dcterms:W3CDTF">2016-05-29T17:51:04Z</dcterms:created>
  <dcterms:modified xsi:type="dcterms:W3CDTF">2016-05-31T16:16:22Z</dcterms:modified>
</cp:coreProperties>
</file>